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Montserrat Classic Bold" charset="1" panose="00000800000000000000"/>
      <p:regular r:id="rId22"/>
    </p:embeddedFont>
    <p:embeddedFont>
      <p:font typeface="Montserrat Classic" charset="1" panose="00000500000000000000"/>
      <p:regular r:id="rId23"/>
    </p:embeddedFont>
    <p:embeddedFont>
      <p:font typeface="Montserrat Semi-Bold" charset="1" panose="00000700000000000000"/>
      <p:regular r:id="rId24"/>
    </p:embeddedFont>
    <p:embeddedFont>
      <p:font typeface="Inter Bold" charset="1" panose="020B08020300000000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44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2052704" y="-368843"/>
            <a:ext cx="8757453" cy="7583464"/>
            <a:chOff x="0" y="0"/>
            <a:chExt cx="7029450" cy="6087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029450" cy="6088380"/>
            </a:xfrm>
            <a:custGeom>
              <a:avLst/>
              <a:gdLst/>
              <a:ahLst/>
              <a:cxnLst/>
              <a:rect r="r" b="b" t="t" l="l"/>
              <a:pathLst>
                <a:path h="6088380" w="7029450">
                  <a:moveTo>
                    <a:pt x="5271770" y="0"/>
                  </a:moveTo>
                  <a:lnTo>
                    <a:pt x="1757680" y="0"/>
                  </a:lnTo>
                  <a:lnTo>
                    <a:pt x="0" y="3044190"/>
                  </a:lnTo>
                  <a:lnTo>
                    <a:pt x="0" y="4330700"/>
                  </a:lnTo>
                  <a:cubicBezTo>
                    <a:pt x="0" y="5300980"/>
                    <a:pt x="787400" y="6088380"/>
                    <a:pt x="1757680" y="6088380"/>
                  </a:cubicBezTo>
                  <a:lnTo>
                    <a:pt x="1757680" y="6088380"/>
                  </a:lnTo>
                  <a:lnTo>
                    <a:pt x="5271770" y="6088380"/>
                  </a:lnTo>
                  <a:lnTo>
                    <a:pt x="7029450" y="3044190"/>
                  </a:lnTo>
                  <a:lnTo>
                    <a:pt x="7029450" y="1757680"/>
                  </a:lnTo>
                  <a:cubicBezTo>
                    <a:pt x="7029450" y="787400"/>
                    <a:pt x="6242050" y="0"/>
                    <a:pt x="5271770" y="0"/>
                  </a:cubicBezTo>
                  <a:lnTo>
                    <a:pt x="5271770" y="0"/>
                  </a:lnTo>
                  <a:close/>
                </a:path>
              </a:pathLst>
            </a:custGeom>
            <a:blipFill>
              <a:blip r:embed="rId2"/>
              <a:stretch>
                <a:fillRect l="-43635" t="0" r="-43635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false" rot="0">
            <a:off x="-2052704" y="8243721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8757453" y="0"/>
                </a:moveTo>
                <a:lnTo>
                  <a:pt x="0" y="0"/>
                </a:lnTo>
                <a:lnTo>
                  <a:pt x="0" y="7571877"/>
                </a:lnTo>
                <a:lnTo>
                  <a:pt x="8757453" y="7571877"/>
                </a:lnTo>
                <a:lnTo>
                  <a:pt x="87574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325416" y="1028700"/>
            <a:ext cx="11962584" cy="5677384"/>
            <a:chOff x="0" y="0"/>
            <a:chExt cx="15950112" cy="756984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57150"/>
              <a:ext cx="15950112" cy="65383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700"/>
                </a:lnSpc>
              </a:pPr>
              <a:r>
                <a:rPr lang="en-US" b="true" sz="7000">
                  <a:solidFill>
                    <a:srgbClr val="E5E5E5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FETAL HEALTH RISK PREDICTION AND PATIENT CLUSTERING FOR PERSONALIZED MATERNAL CARE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7022687"/>
              <a:ext cx="15950112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325416" y="6655075"/>
            <a:ext cx="11033022" cy="2603225"/>
            <a:chOff x="0" y="0"/>
            <a:chExt cx="14710696" cy="347096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587008"/>
              <a:ext cx="14710696" cy="2883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E5E5E5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Devadarshini Pazhanivel Thenmozhi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E5E5E5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Sharon Jennifer Justin Devaraj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E5E5E5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Group: 37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E5E5E5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Khoury College of Computer Sciences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E5E5E5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Northeastern University, Boston, USA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0"/>
              <a:ext cx="14710696" cy="457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60"/>
                </a:lnSpc>
              </a:pPr>
              <a:r>
                <a:rPr lang="en-US" sz="2300">
                  <a:solidFill>
                    <a:srgbClr val="FDA715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PRESENTED BY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10008" y="167728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834207" y="5143500"/>
            <a:ext cx="6302483" cy="3896556"/>
          </a:xfrm>
          <a:custGeom>
            <a:avLst/>
            <a:gdLst/>
            <a:ahLst/>
            <a:cxnLst/>
            <a:rect r="r" b="b" t="t" l="l"/>
            <a:pathLst>
              <a:path h="3896556" w="6302483">
                <a:moveTo>
                  <a:pt x="0" y="0"/>
                </a:moveTo>
                <a:lnTo>
                  <a:pt x="6302483" y="0"/>
                </a:lnTo>
                <a:lnTo>
                  <a:pt x="6302483" y="3896556"/>
                </a:lnTo>
                <a:lnTo>
                  <a:pt x="0" y="38965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79453" y="619125"/>
            <a:ext cx="15329093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00"/>
              </a:lnSpc>
              <a:spcBef>
                <a:spcPct val="0"/>
              </a:spcBef>
            </a:pPr>
            <a:r>
              <a:rPr lang="en-US" b="true" sz="6000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REGRESSION MODELS - EVALUATION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14933" y="2155244"/>
            <a:ext cx="15344367" cy="330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419"/>
              </a:lnSpc>
              <a:spcBef>
                <a:spcPct val="0"/>
              </a:spcBef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Ridge Regressio</a:t>
            </a: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n achieved the highest performance,  aligning with the PCA-based linear target.</a:t>
            </a:r>
          </a:p>
          <a:p>
            <a:pPr algn="just" marL="734059" indent="-367030" lvl="1">
              <a:lnSpc>
                <a:spcPts val="4419"/>
              </a:lnSpc>
              <a:spcBef>
                <a:spcPct val="0"/>
              </a:spcBef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XGBoost and Random Forest also delivered strong results, handling non-linearities well.</a:t>
            </a:r>
          </a:p>
          <a:p>
            <a:pPr algn="just" marL="734059" indent="-367030" lvl="1">
              <a:lnSpc>
                <a:spcPts val="4419"/>
              </a:lnSpc>
              <a:spcBef>
                <a:spcPct val="0"/>
              </a:spcBef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Custom models performed closely to standard ones.</a:t>
            </a:r>
          </a:p>
          <a:p>
            <a:pPr algn="just">
              <a:lnSpc>
                <a:spcPts val="44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10008" y="167728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67287" y="3827896"/>
            <a:ext cx="7376713" cy="4481353"/>
          </a:xfrm>
          <a:custGeom>
            <a:avLst/>
            <a:gdLst/>
            <a:ahLst/>
            <a:cxnLst/>
            <a:rect r="r" b="b" t="t" l="l"/>
            <a:pathLst>
              <a:path h="4481353" w="7376713">
                <a:moveTo>
                  <a:pt x="0" y="0"/>
                </a:moveTo>
                <a:lnTo>
                  <a:pt x="7376713" y="0"/>
                </a:lnTo>
                <a:lnTo>
                  <a:pt x="7376713" y="4481354"/>
                </a:lnTo>
                <a:lnTo>
                  <a:pt x="0" y="44813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405469" y="3827896"/>
            <a:ext cx="7213446" cy="4481353"/>
          </a:xfrm>
          <a:custGeom>
            <a:avLst/>
            <a:gdLst/>
            <a:ahLst/>
            <a:cxnLst/>
            <a:rect r="r" b="b" t="t" l="l"/>
            <a:pathLst>
              <a:path h="4481353" w="7213446">
                <a:moveTo>
                  <a:pt x="0" y="0"/>
                </a:moveTo>
                <a:lnTo>
                  <a:pt x="7213446" y="0"/>
                </a:lnTo>
                <a:lnTo>
                  <a:pt x="7213446" y="4481354"/>
                </a:lnTo>
                <a:lnTo>
                  <a:pt x="0" y="44813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30171" y="570546"/>
            <a:ext cx="15329093" cy="982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90"/>
              </a:lnSpc>
              <a:spcBef>
                <a:spcPct val="0"/>
              </a:spcBef>
            </a:pPr>
            <a:r>
              <a:rPr lang="en-US" b="true" sz="6900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SHAP ANALYSIS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6051" y="1805100"/>
            <a:ext cx="16265308" cy="2185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SHAP explains how each feature contributes to the model’s prediction.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Features like histogram_width, histogram_min, and histogram_variance consistently had the most influence on the predicted risk score for all models.</a:t>
            </a:r>
          </a:p>
          <a:p>
            <a:pPr algn="just">
              <a:lnSpc>
                <a:spcPts val="475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797548" y="8542316"/>
            <a:ext cx="9445048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Fig : SHAP For Ridge Regression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680221" y="8542316"/>
            <a:ext cx="9445048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Fig : SHAP For XGBoost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10008" y="167728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56051" y="487362"/>
            <a:ext cx="15329093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b="true" sz="8000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CLUSTERING MODELS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48924" y="2257054"/>
            <a:ext cx="14936220" cy="5971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14359" indent="-307180" lvl="1">
              <a:lnSpc>
                <a:spcPts val="3983"/>
              </a:lnSpc>
              <a:buFont typeface="Arial"/>
              <a:buChar char="•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Used UMAP to reduce feature dimensions to 2D for better visualization</a:t>
            </a:r>
          </a:p>
          <a:p>
            <a:pPr algn="just" marL="614359" indent="-307180" lvl="1">
              <a:lnSpc>
                <a:spcPts val="3983"/>
              </a:lnSpc>
              <a:buFont typeface="Arial"/>
              <a:buChar char="•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Enabled visual inspection of how patients were grouped based on fetal risk scores.</a:t>
            </a:r>
          </a:p>
          <a:p>
            <a:pPr algn="just" marL="614359" indent="-307180" lvl="1">
              <a:lnSpc>
                <a:spcPts val="3983"/>
              </a:lnSpc>
              <a:buFont typeface="Arial"/>
              <a:buChar char="•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Clustering performed using:</a:t>
            </a:r>
          </a:p>
          <a:p>
            <a:pPr algn="just" marL="1228719" indent="-409573" lvl="2">
              <a:lnSpc>
                <a:spcPts val="3983"/>
              </a:lnSpc>
              <a:buFont typeface="Arial"/>
              <a:buChar char="⚬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K-Means Clustering</a:t>
            </a:r>
          </a:p>
          <a:p>
            <a:pPr algn="just" marL="1228719" indent="-409573" lvl="2">
              <a:lnSpc>
                <a:spcPts val="3983"/>
              </a:lnSpc>
              <a:buFont typeface="Arial"/>
              <a:buChar char="⚬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Hierarchical (Agglomerative) </a:t>
            </a: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Clustering</a:t>
            </a:r>
          </a:p>
          <a:p>
            <a:pPr algn="just" marL="1228719" indent="-409573" lvl="2">
              <a:lnSpc>
                <a:spcPts val="3983"/>
              </a:lnSpc>
              <a:buFont typeface="Arial"/>
              <a:buChar char="⚬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Both in s</a:t>
            </a: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tandard (library-based) and custom (from-scratch) forms</a:t>
            </a:r>
          </a:p>
          <a:p>
            <a:pPr algn="just" marL="614359" indent="-307180" lvl="1">
              <a:lnSpc>
                <a:spcPts val="3983"/>
              </a:lnSpc>
              <a:buFont typeface="Arial"/>
              <a:buChar char="•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Clusters were grouped into: Low Risk, Moderate Risk, and High Risk</a:t>
            </a:r>
          </a:p>
          <a:p>
            <a:pPr algn="just" marL="614359" indent="-307180" lvl="1">
              <a:lnSpc>
                <a:spcPts val="3983"/>
              </a:lnSpc>
              <a:buFont typeface="Arial"/>
              <a:buChar char="•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Clustering was done both:</a:t>
            </a:r>
          </a:p>
          <a:p>
            <a:pPr algn="just" marL="1228719" indent="-409573" lvl="2">
              <a:lnSpc>
                <a:spcPts val="3983"/>
              </a:lnSpc>
              <a:buFont typeface="Arial"/>
              <a:buChar char="⚬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On original CTG features</a:t>
            </a:r>
          </a:p>
          <a:p>
            <a:pPr algn="just" marL="1228719" indent="-409573" lvl="2">
              <a:lnSpc>
                <a:spcPts val="3983"/>
              </a:lnSpc>
              <a:buFont typeface="Arial"/>
              <a:buChar char="⚬"/>
            </a:pPr>
            <a:r>
              <a:rPr lang="en-US" sz="2845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On predicted risk scores from regression models</a:t>
            </a:r>
          </a:p>
          <a:p>
            <a:pPr algn="just">
              <a:lnSpc>
                <a:spcPts val="3983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31247" y="1028700"/>
            <a:ext cx="8717104" cy="5208469"/>
          </a:xfrm>
          <a:custGeom>
            <a:avLst/>
            <a:gdLst/>
            <a:ahLst/>
            <a:cxnLst/>
            <a:rect r="r" b="b" t="t" l="l"/>
            <a:pathLst>
              <a:path h="5208469" w="8717104">
                <a:moveTo>
                  <a:pt x="0" y="0"/>
                </a:moveTo>
                <a:lnTo>
                  <a:pt x="8717104" y="0"/>
                </a:lnTo>
                <a:lnTo>
                  <a:pt x="8717104" y="5208469"/>
                </a:lnTo>
                <a:lnTo>
                  <a:pt x="0" y="52084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607448" y="3234201"/>
            <a:ext cx="8924033" cy="5198249"/>
          </a:xfrm>
          <a:custGeom>
            <a:avLst/>
            <a:gdLst/>
            <a:ahLst/>
            <a:cxnLst/>
            <a:rect r="r" b="b" t="t" l="l"/>
            <a:pathLst>
              <a:path h="5198249" w="8924033">
                <a:moveTo>
                  <a:pt x="0" y="0"/>
                </a:moveTo>
                <a:lnTo>
                  <a:pt x="8924033" y="0"/>
                </a:lnTo>
                <a:lnTo>
                  <a:pt x="8924033" y="5198250"/>
                </a:lnTo>
                <a:lnTo>
                  <a:pt x="0" y="51982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10008" y="167728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505325" y="5581650"/>
            <a:ext cx="9035953" cy="2586542"/>
          </a:xfrm>
          <a:custGeom>
            <a:avLst/>
            <a:gdLst/>
            <a:ahLst/>
            <a:cxnLst/>
            <a:rect r="r" b="b" t="t" l="l"/>
            <a:pathLst>
              <a:path h="2586542" w="9035953">
                <a:moveTo>
                  <a:pt x="0" y="0"/>
                </a:moveTo>
                <a:lnTo>
                  <a:pt x="9035953" y="0"/>
                </a:lnTo>
                <a:lnTo>
                  <a:pt x="9035953" y="2586542"/>
                </a:lnTo>
                <a:lnTo>
                  <a:pt x="0" y="25865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79453" y="619125"/>
            <a:ext cx="15329093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00"/>
              </a:lnSpc>
              <a:spcBef>
                <a:spcPct val="0"/>
              </a:spcBef>
            </a:pPr>
            <a:r>
              <a:rPr lang="en-US" b="true" sz="6000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CLUSTERING MODELS - EVALUATION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30872" y="2310237"/>
            <a:ext cx="15026257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9"/>
              </a:lnSpc>
              <a:spcBef>
                <a:spcPct val="0"/>
              </a:spcBef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Standard Hierarchical Clustering achieved the best performance.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48431" y="3349454"/>
            <a:ext cx="12979598" cy="1868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4"/>
              </a:lnSpc>
            </a:pPr>
          </a:p>
          <a:p>
            <a:pPr algn="just" marL="621913" indent="-310957" lvl="1">
              <a:lnSpc>
                <a:spcPts val="3744"/>
              </a:lnSpc>
              <a:buFont typeface="Arial"/>
              <a:buChar char="•"/>
            </a:pPr>
            <a:r>
              <a:rPr lang="en-US" sz="288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Silhouette Score – Measures how well-separated the clusters are.</a:t>
            </a:r>
          </a:p>
          <a:p>
            <a:pPr algn="ctr" marL="621913" indent="-310957" lvl="1">
              <a:lnSpc>
                <a:spcPts val="3744"/>
              </a:lnSpc>
              <a:buFont typeface="Arial"/>
              <a:buChar char="•"/>
            </a:pPr>
            <a:r>
              <a:rPr lang="en-US" sz="288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Davies-Bouldin Index – Measures average similarity between clusters</a:t>
            </a:r>
          </a:p>
          <a:p>
            <a:pPr algn="l" marL="621913" indent="-310957" lvl="1">
              <a:lnSpc>
                <a:spcPts val="3744"/>
              </a:lnSpc>
              <a:buFont typeface="Arial"/>
              <a:buChar char="•"/>
            </a:pPr>
            <a:r>
              <a:rPr lang="en-US" sz="288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Dunn Index – Evaluates compactness and separation.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10616" y="3094819"/>
            <a:ext cx="2991296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9"/>
              </a:lnSpc>
              <a:spcBef>
                <a:spcPct val="0"/>
              </a:spcBef>
            </a:pPr>
            <a:r>
              <a:rPr lang="en-US" b="true" sz="3399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Metrics used :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10008" y="167728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4345430" y="-136638"/>
            <a:ext cx="3089841" cy="4114800"/>
          </a:xfrm>
          <a:custGeom>
            <a:avLst/>
            <a:gdLst/>
            <a:ahLst/>
            <a:cxnLst/>
            <a:rect r="r" b="b" t="t" l="l"/>
            <a:pathLst>
              <a:path h="4114800" w="3089841">
                <a:moveTo>
                  <a:pt x="0" y="4114800"/>
                </a:moveTo>
                <a:lnTo>
                  <a:pt x="3089841" y="4114800"/>
                </a:lnTo>
                <a:lnTo>
                  <a:pt x="3089841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958191" y="3817361"/>
            <a:ext cx="6624368" cy="1703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107"/>
              </a:lnSpc>
              <a:spcBef>
                <a:spcPct val="0"/>
              </a:spcBef>
            </a:pPr>
            <a:r>
              <a:rPr lang="en-US" b="true" sz="11916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DEMO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10008" y="167728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56051" y="487362"/>
            <a:ext cx="15329093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b="true" sz="8000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03293" y="2412683"/>
            <a:ext cx="16071761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Regression models were used to predict fetal health risk based on CTG data.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Ridge Regression gave the most accurate resu</a:t>
            </a: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lts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Important features were identified using SHAP.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Clustering methods clearly separated patients into low, moderate, and high risk.</a:t>
            </a:r>
          </a:p>
          <a:p>
            <a:pPr algn="just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925954" y="1414973"/>
            <a:ext cx="6973997" cy="6039091"/>
            <a:chOff x="0" y="0"/>
            <a:chExt cx="7029450" cy="60871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029450" cy="6088380"/>
            </a:xfrm>
            <a:custGeom>
              <a:avLst/>
              <a:gdLst/>
              <a:ahLst/>
              <a:cxnLst/>
              <a:rect r="r" b="b" t="t" l="l"/>
              <a:pathLst>
                <a:path h="6088380" w="7029450">
                  <a:moveTo>
                    <a:pt x="5271770" y="0"/>
                  </a:moveTo>
                  <a:lnTo>
                    <a:pt x="1757680" y="0"/>
                  </a:lnTo>
                  <a:lnTo>
                    <a:pt x="0" y="3044190"/>
                  </a:lnTo>
                  <a:lnTo>
                    <a:pt x="0" y="4330700"/>
                  </a:lnTo>
                  <a:cubicBezTo>
                    <a:pt x="0" y="5300980"/>
                    <a:pt x="787400" y="6088380"/>
                    <a:pt x="1757680" y="6088380"/>
                  </a:cubicBezTo>
                  <a:lnTo>
                    <a:pt x="1757680" y="6088380"/>
                  </a:lnTo>
                  <a:lnTo>
                    <a:pt x="5271770" y="6088380"/>
                  </a:lnTo>
                  <a:lnTo>
                    <a:pt x="7029450" y="3044190"/>
                  </a:lnTo>
                  <a:lnTo>
                    <a:pt x="7029450" y="1757680"/>
                  </a:lnTo>
                  <a:cubicBezTo>
                    <a:pt x="7029450" y="787400"/>
                    <a:pt x="6242050" y="0"/>
                    <a:pt x="5271770" y="0"/>
                  </a:cubicBezTo>
                  <a:lnTo>
                    <a:pt x="527177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210051" y="657225"/>
            <a:ext cx="11472163" cy="8771606"/>
            <a:chOff x="0" y="0"/>
            <a:chExt cx="15296218" cy="1169547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2385316"/>
              <a:ext cx="15296218" cy="9310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Fetal health issues are a major cause of infant and maternal mortality, especially in developing regions.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Conditions like fetal distress and hypoxia often remain undetected until critical stages.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CTG (Cardiotocography) is widely used to monitor fetal well-being, but manual interpretation is often subjective and inconsistent.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Machine Learning can provide an objective, scalable way to predict fetal risk and support early intervention.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This project builds an interpretable regression-based model to predict fetal distress levels on a continuous scale, improving decision-making in prenatal care.</a:t>
              </a: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6675"/>
              <a:ext cx="15296218" cy="1554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  <a:spcBef>
                  <a:spcPct val="0"/>
                </a:spcBef>
              </a:pPr>
              <a:r>
                <a:rPr lang="en-US" b="true" sz="8000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INTRODUCTION</a:t>
              </a: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1925954" y="845022"/>
            <a:ext cx="8290366" cy="7178993"/>
            <a:chOff x="0" y="0"/>
            <a:chExt cx="7029450" cy="608711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029450" cy="6088380"/>
            </a:xfrm>
            <a:custGeom>
              <a:avLst/>
              <a:gdLst/>
              <a:ahLst/>
              <a:cxnLst/>
              <a:rect r="r" b="b" t="t" l="l"/>
              <a:pathLst>
                <a:path h="6088380" w="7029450">
                  <a:moveTo>
                    <a:pt x="5271770" y="0"/>
                  </a:moveTo>
                  <a:lnTo>
                    <a:pt x="1757680" y="0"/>
                  </a:lnTo>
                  <a:lnTo>
                    <a:pt x="0" y="3044190"/>
                  </a:lnTo>
                  <a:lnTo>
                    <a:pt x="0" y="4330700"/>
                  </a:lnTo>
                  <a:cubicBezTo>
                    <a:pt x="0" y="5300980"/>
                    <a:pt x="787400" y="6088380"/>
                    <a:pt x="1757680" y="6088380"/>
                  </a:cubicBezTo>
                  <a:lnTo>
                    <a:pt x="1757680" y="6088380"/>
                  </a:lnTo>
                  <a:lnTo>
                    <a:pt x="5271770" y="6088380"/>
                  </a:lnTo>
                  <a:lnTo>
                    <a:pt x="7029450" y="3044190"/>
                  </a:lnTo>
                  <a:lnTo>
                    <a:pt x="7029450" y="1757680"/>
                  </a:lnTo>
                  <a:cubicBezTo>
                    <a:pt x="7029450" y="787400"/>
                    <a:pt x="6242050" y="0"/>
                    <a:pt x="5271770" y="0"/>
                  </a:cubicBezTo>
                  <a:lnTo>
                    <a:pt x="5271770" y="0"/>
                  </a:lnTo>
                  <a:close/>
                </a:path>
              </a:pathLst>
            </a:custGeom>
            <a:blipFill>
              <a:blip r:embed="rId4"/>
              <a:stretch>
                <a:fillRect l="-7731" t="0" r="-7731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10008" y="167728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445275" y="527931"/>
            <a:ext cx="12040012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b="true" sz="8000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PROBLEM STATEMENT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56051" y="1610606"/>
            <a:ext cx="16073820" cy="718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Fetal distress can lead to serious problems during pregnancy and delivery.</a:t>
            </a: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Doctors use CTG (cardiotocography) to monitor fetal heart rate and contractions.</a:t>
            </a: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But reading CTG is often manual and subjective, which can cause mistakes or delays.</a:t>
            </a: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There’s no standard tool to give an accurate, continuous risk score for fetal health.</a:t>
            </a: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A reliable, automated system is needed to help doctors make better decisions on time.</a:t>
            </a:r>
          </a:p>
          <a:p>
            <a:pPr algn="just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62521" y="1028700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02938" y="2551828"/>
            <a:ext cx="16014578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Build a model to predict fetal health risk scores from CTG data</a:t>
            </a: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Use different machine learning models: Ridge, Random Forest, XGBoost</a:t>
            </a: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Understand predictions using SHAP for feature importance.</a:t>
            </a: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Group patients into Low, Moderate, and High risk using Kmeans and Hierarchical clustering.</a:t>
            </a: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Check how well the models work using evaluation metrics.</a:t>
            </a: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954468" y="765653"/>
            <a:ext cx="12040012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b="true" sz="8000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OBJECTIVE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2877959" y="-482744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7666060" y="0"/>
                </a:moveTo>
                <a:lnTo>
                  <a:pt x="0" y="0"/>
                </a:lnTo>
                <a:lnTo>
                  <a:pt x="0" y="6631969"/>
                </a:lnTo>
                <a:lnTo>
                  <a:pt x="7666060" y="6631969"/>
                </a:lnTo>
                <a:lnTo>
                  <a:pt x="766606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41854" y="2563265"/>
            <a:ext cx="7660635" cy="4931534"/>
          </a:xfrm>
          <a:custGeom>
            <a:avLst/>
            <a:gdLst/>
            <a:ahLst/>
            <a:cxnLst/>
            <a:rect r="r" b="b" t="t" l="l"/>
            <a:pathLst>
              <a:path h="4931534" w="7660635">
                <a:moveTo>
                  <a:pt x="0" y="0"/>
                </a:moveTo>
                <a:lnTo>
                  <a:pt x="7660635" y="0"/>
                </a:lnTo>
                <a:lnTo>
                  <a:pt x="7660635" y="4931534"/>
                </a:lnTo>
                <a:lnTo>
                  <a:pt x="0" y="49315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19803" y="2634447"/>
            <a:ext cx="9178153" cy="474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Dataset: CTG-based fetal health data from Kaggle.</a:t>
            </a:r>
          </a:p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Dataset consists of 2126 entries of various attributes of fetal health like accelerations, fetal movement, uterine contractions etc.</a:t>
            </a:r>
          </a:p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Features: 21 numerical features from cardiotocograms</a:t>
            </a:r>
          </a:p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The dataset has a target variable 'fetal_health' with three categories: Normal (1.00), Suspect (2.00), and Pathological (3.00) fetal health.</a:t>
            </a:r>
          </a:p>
          <a:p>
            <a:pPr algn="just">
              <a:lnSpc>
                <a:spcPts val="37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37947" y="487362"/>
            <a:ext cx="12040012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b="true" sz="8000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DATASET OVERVIEW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2877959" y="-482744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7666060" y="0"/>
                </a:moveTo>
                <a:lnTo>
                  <a:pt x="0" y="0"/>
                </a:lnTo>
                <a:lnTo>
                  <a:pt x="0" y="6631969"/>
                </a:lnTo>
                <a:lnTo>
                  <a:pt x="7666060" y="6631969"/>
                </a:lnTo>
                <a:lnTo>
                  <a:pt x="766606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99893" y="624768"/>
            <a:ext cx="11849259" cy="1780256"/>
            <a:chOff x="0" y="0"/>
            <a:chExt cx="15799012" cy="237367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826516"/>
              <a:ext cx="15799012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6675"/>
              <a:ext cx="15799012" cy="1554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  <a:spcBef>
                  <a:spcPct val="0"/>
                </a:spcBef>
              </a:pPr>
              <a:r>
                <a:rPr lang="en-US" b="true" sz="8000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METHODOLOGY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18928" y="2157140"/>
            <a:ext cx="1855684" cy="185568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ED442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071725" y="2157140"/>
            <a:ext cx="1855684" cy="185568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3D1A1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555330" y="2393541"/>
            <a:ext cx="1382881" cy="138288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69804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000000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1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4308127" y="2393541"/>
            <a:ext cx="1382881" cy="1382881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69804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000000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2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080984" y="3980607"/>
            <a:ext cx="331573" cy="222939"/>
            <a:chOff x="0" y="0"/>
            <a:chExt cx="1930400" cy="129794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9ED442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4833781" y="3980607"/>
            <a:ext cx="331573" cy="222939"/>
            <a:chOff x="0" y="0"/>
            <a:chExt cx="1930400" cy="129794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43D1A1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028700" y="4541822"/>
            <a:ext cx="2436141" cy="3895262"/>
            <a:chOff x="0" y="0"/>
            <a:chExt cx="12162500" cy="19447201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-12700" y="-12700"/>
              <a:ext cx="12187900" cy="19472602"/>
            </a:xfrm>
            <a:custGeom>
              <a:avLst/>
              <a:gdLst/>
              <a:ahLst/>
              <a:cxnLst/>
              <a:rect r="r" b="b" t="t" l="l"/>
              <a:pathLst>
                <a:path h="19472602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18610272"/>
                  </a:lnTo>
                  <a:cubicBezTo>
                    <a:pt x="0" y="19082711"/>
                    <a:pt x="389890" y="19472602"/>
                    <a:pt x="862330" y="19472602"/>
                  </a:cubicBezTo>
                  <a:lnTo>
                    <a:pt x="11325570" y="19472602"/>
                  </a:lnTo>
                  <a:cubicBezTo>
                    <a:pt x="11798010" y="19472602"/>
                    <a:pt x="12187900" y="19082711"/>
                    <a:pt x="12187900" y="18610272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18610272"/>
                  </a:lnTo>
                  <a:cubicBezTo>
                    <a:pt x="11997400" y="18977302"/>
                    <a:pt x="11692600" y="19282102"/>
                    <a:pt x="11325570" y="19282102"/>
                  </a:cubicBezTo>
                  <a:lnTo>
                    <a:pt x="862330" y="19282102"/>
                  </a:lnTo>
                  <a:cubicBezTo>
                    <a:pt x="495300" y="19282102"/>
                    <a:pt x="190500" y="18977302"/>
                    <a:pt x="190500" y="18610272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A8D138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3781497" y="4541822"/>
            <a:ext cx="2436141" cy="3895262"/>
            <a:chOff x="0" y="0"/>
            <a:chExt cx="12162500" cy="19447201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-12700" y="-12700"/>
              <a:ext cx="12187900" cy="19472602"/>
            </a:xfrm>
            <a:custGeom>
              <a:avLst/>
              <a:gdLst/>
              <a:ahLst/>
              <a:cxnLst/>
              <a:rect r="r" b="b" t="t" l="l"/>
              <a:pathLst>
                <a:path h="19472602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18610272"/>
                  </a:lnTo>
                  <a:cubicBezTo>
                    <a:pt x="0" y="19082711"/>
                    <a:pt x="389890" y="19472602"/>
                    <a:pt x="862330" y="19472602"/>
                  </a:cubicBezTo>
                  <a:lnTo>
                    <a:pt x="11325570" y="19472602"/>
                  </a:lnTo>
                  <a:cubicBezTo>
                    <a:pt x="11798010" y="19472602"/>
                    <a:pt x="12187900" y="19082711"/>
                    <a:pt x="12187900" y="18610272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18610272"/>
                  </a:lnTo>
                  <a:cubicBezTo>
                    <a:pt x="11997400" y="18977302"/>
                    <a:pt x="11692600" y="19282102"/>
                    <a:pt x="11325570" y="19282102"/>
                  </a:cubicBezTo>
                  <a:lnTo>
                    <a:pt x="862330" y="19282102"/>
                  </a:lnTo>
                  <a:cubicBezTo>
                    <a:pt x="495300" y="19282102"/>
                    <a:pt x="190500" y="18977302"/>
                    <a:pt x="190500" y="18610272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43D1A1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6824522" y="2157140"/>
            <a:ext cx="1855684" cy="1855684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D4E2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7060924" y="2393541"/>
            <a:ext cx="1382881" cy="1382881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69804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000000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3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7586577" y="3980607"/>
            <a:ext cx="331573" cy="222939"/>
            <a:chOff x="0" y="0"/>
            <a:chExt cx="1930400" cy="129794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40D4E2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6534294" y="4541822"/>
            <a:ext cx="2436141" cy="3895262"/>
            <a:chOff x="0" y="0"/>
            <a:chExt cx="12162500" cy="19447201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-12700" y="-12700"/>
              <a:ext cx="12187900" cy="19472602"/>
            </a:xfrm>
            <a:custGeom>
              <a:avLst/>
              <a:gdLst/>
              <a:ahLst/>
              <a:cxnLst/>
              <a:rect r="r" b="b" t="t" l="l"/>
              <a:pathLst>
                <a:path h="19472602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18610272"/>
                  </a:lnTo>
                  <a:cubicBezTo>
                    <a:pt x="0" y="19082711"/>
                    <a:pt x="389890" y="19472602"/>
                    <a:pt x="862330" y="19472602"/>
                  </a:cubicBezTo>
                  <a:lnTo>
                    <a:pt x="11325570" y="19472602"/>
                  </a:lnTo>
                  <a:cubicBezTo>
                    <a:pt x="11798010" y="19472602"/>
                    <a:pt x="12187900" y="19082711"/>
                    <a:pt x="12187900" y="18610272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18610272"/>
                  </a:lnTo>
                  <a:cubicBezTo>
                    <a:pt x="11997400" y="18977302"/>
                    <a:pt x="11692600" y="19282102"/>
                    <a:pt x="11325570" y="19282102"/>
                  </a:cubicBezTo>
                  <a:lnTo>
                    <a:pt x="862330" y="19282102"/>
                  </a:lnTo>
                  <a:cubicBezTo>
                    <a:pt x="495300" y="19282102"/>
                    <a:pt x="190500" y="18977302"/>
                    <a:pt x="190500" y="18610272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40D4E2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9577319" y="2157140"/>
            <a:ext cx="1855684" cy="1855684"/>
            <a:chOff x="0" y="0"/>
            <a:chExt cx="812800" cy="8128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0A7E1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9813720" y="2393541"/>
            <a:ext cx="1382881" cy="1382881"/>
            <a:chOff x="0" y="0"/>
            <a:chExt cx="812800" cy="8128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69804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000000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4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10339374" y="3980607"/>
            <a:ext cx="331573" cy="222939"/>
            <a:chOff x="0" y="0"/>
            <a:chExt cx="1930400" cy="129794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40A7E1"/>
            </a:solidFill>
          </p:spPr>
        </p:sp>
      </p:grpSp>
      <p:grpSp>
        <p:nvGrpSpPr>
          <p:cNvPr name="Group 48" id="48"/>
          <p:cNvGrpSpPr/>
          <p:nvPr/>
        </p:nvGrpSpPr>
        <p:grpSpPr>
          <a:xfrm rot="0">
            <a:off x="9287090" y="4541822"/>
            <a:ext cx="2436141" cy="3895262"/>
            <a:chOff x="0" y="0"/>
            <a:chExt cx="12162500" cy="19447201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-12700" y="-12700"/>
              <a:ext cx="12187900" cy="19472602"/>
            </a:xfrm>
            <a:custGeom>
              <a:avLst/>
              <a:gdLst/>
              <a:ahLst/>
              <a:cxnLst/>
              <a:rect r="r" b="b" t="t" l="l"/>
              <a:pathLst>
                <a:path h="19472602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18610272"/>
                  </a:lnTo>
                  <a:cubicBezTo>
                    <a:pt x="0" y="19082711"/>
                    <a:pt x="389890" y="19472602"/>
                    <a:pt x="862330" y="19472602"/>
                  </a:cubicBezTo>
                  <a:lnTo>
                    <a:pt x="11325570" y="19472602"/>
                  </a:lnTo>
                  <a:cubicBezTo>
                    <a:pt x="11798010" y="19472602"/>
                    <a:pt x="12187900" y="19082711"/>
                    <a:pt x="12187900" y="18610272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18610272"/>
                  </a:lnTo>
                  <a:cubicBezTo>
                    <a:pt x="11997400" y="18977302"/>
                    <a:pt x="11692600" y="19282102"/>
                    <a:pt x="11325570" y="19282102"/>
                  </a:cubicBezTo>
                  <a:lnTo>
                    <a:pt x="862330" y="19282102"/>
                  </a:lnTo>
                  <a:cubicBezTo>
                    <a:pt x="495300" y="19282102"/>
                    <a:pt x="190500" y="18977302"/>
                    <a:pt x="190500" y="18610272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40A7E1"/>
            </a:solidFill>
          </p:spPr>
        </p:sp>
      </p:grpSp>
      <p:sp>
        <p:nvSpPr>
          <p:cNvPr name="Freeform 50" id="50"/>
          <p:cNvSpPr/>
          <p:nvPr/>
        </p:nvSpPr>
        <p:spPr>
          <a:xfrm flipH="false" flipV="false" rot="0">
            <a:off x="3464841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7" y="0"/>
                </a:lnTo>
                <a:lnTo>
                  <a:pt x="308007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2055" t="0" r="0" b="0"/>
            </a:stretch>
          </a:blipFill>
        </p:spPr>
      </p:sp>
      <p:sp>
        <p:nvSpPr>
          <p:cNvPr name="Freeform 51" id="51"/>
          <p:cNvSpPr/>
          <p:nvPr/>
        </p:nvSpPr>
        <p:spPr>
          <a:xfrm flipH="false" flipV="false" rot="0">
            <a:off x="6217360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7" y="0"/>
                </a:lnTo>
                <a:lnTo>
                  <a:pt x="308007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2055" t="0" r="0" b="0"/>
            </a:stretch>
          </a:blipFill>
        </p:spPr>
      </p:sp>
      <p:sp>
        <p:nvSpPr>
          <p:cNvPr name="Freeform 52" id="52"/>
          <p:cNvSpPr/>
          <p:nvPr/>
        </p:nvSpPr>
        <p:spPr>
          <a:xfrm flipH="false" flipV="false" rot="0">
            <a:off x="8970156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8" y="0"/>
                </a:lnTo>
                <a:lnTo>
                  <a:pt x="308008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2055" t="0" r="0" b="0"/>
            </a:stretch>
          </a:blipFill>
        </p:spPr>
      </p:sp>
      <p:sp>
        <p:nvSpPr>
          <p:cNvPr name="Freeform 53" id="53"/>
          <p:cNvSpPr/>
          <p:nvPr/>
        </p:nvSpPr>
        <p:spPr>
          <a:xfrm flipH="false" flipV="false" rot="0">
            <a:off x="11723231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7" y="0"/>
                </a:lnTo>
                <a:lnTo>
                  <a:pt x="308007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2055" t="0" r="0" b="0"/>
            </a:stretch>
          </a:blipFill>
        </p:spPr>
      </p:sp>
      <p:sp>
        <p:nvSpPr>
          <p:cNvPr name="TextBox 54" id="54"/>
          <p:cNvSpPr txBox="true"/>
          <p:nvPr/>
        </p:nvSpPr>
        <p:spPr>
          <a:xfrm rot="0">
            <a:off x="1082768" y="4712277"/>
            <a:ext cx="2328004" cy="3487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4"/>
              </a:lnSpc>
              <a:spcBef>
                <a:spcPct val="0"/>
              </a:spcBef>
            </a:pPr>
            <a:r>
              <a:rPr lang="en-US" sz="2091" spc="-2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Dataset consisting of information on fetal movement, uterine contractions and other medical information is taken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3999591" y="4917145"/>
            <a:ext cx="1999953" cy="1535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3"/>
              </a:lnSpc>
              <a:spcBef>
                <a:spcPct val="0"/>
              </a:spcBef>
            </a:pPr>
            <a:r>
              <a:rPr lang="en-US" sz="2089" spc="-2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Data Preprocessing and Feature Engineering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6635309" y="5095875"/>
            <a:ext cx="2234110" cy="754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3"/>
              </a:lnSpc>
              <a:spcBef>
                <a:spcPct val="0"/>
              </a:spcBef>
            </a:pPr>
            <a:r>
              <a:rPr lang="en-US" sz="2089" spc="-2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Risk Score Engineering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9623550" y="5086350"/>
            <a:ext cx="1825787" cy="1952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1"/>
              </a:lnSpc>
              <a:spcBef>
                <a:spcPct val="0"/>
              </a:spcBef>
            </a:pPr>
            <a:r>
              <a:rPr lang="en-US" sz="2108" spc="-2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Train and evauate the regression models.</a:t>
            </a:r>
          </a:p>
          <a:p>
            <a:pPr algn="ctr">
              <a:lnSpc>
                <a:spcPts val="3121"/>
              </a:lnSpc>
              <a:spcBef>
                <a:spcPct val="0"/>
              </a:spcBef>
            </a:pPr>
          </a:p>
        </p:txBody>
      </p:sp>
      <p:grpSp>
        <p:nvGrpSpPr>
          <p:cNvPr name="Group 58" id="58"/>
          <p:cNvGrpSpPr/>
          <p:nvPr/>
        </p:nvGrpSpPr>
        <p:grpSpPr>
          <a:xfrm rot="0">
            <a:off x="12330116" y="2157140"/>
            <a:ext cx="1855684" cy="1855684"/>
            <a:chOff x="0" y="0"/>
            <a:chExt cx="812800" cy="81280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383DD"/>
            </a:solidFill>
          </p:spPr>
        </p:sp>
        <p:sp>
          <p:nvSpPr>
            <p:cNvPr name="TextBox 60" id="60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12566517" y="2393541"/>
            <a:ext cx="1382881" cy="1382881"/>
            <a:chOff x="0" y="0"/>
            <a:chExt cx="812800" cy="812800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69804"/>
              </a:srgbClr>
            </a:solidFill>
          </p:spPr>
        </p:sp>
        <p:sp>
          <p:nvSpPr>
            <p:cNvPr name="TextBox 63" id="63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000000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5</a:t>
              </a: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13092171" y="3980607"/>
            <a:ext cx="331573" cy="222939"/>
            <a:chOff x="0" y="0"/>
            <a:chExt cx="1930400" cy="129794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4383DD"/>
            </a:solidFill>
          </p:spPr>
        </p:sp>
      </p:grpSp>
      <p:grpSp>
        <p:nvGrpSpPr>
          <p:cNvPr name="Group 66" id="66"/>
          <p:cNvGrpSpPr/>
          <p:nvPr/>
        </p:nvGrpSpPr>
        <p:grpSpPr>
          <a:xfrm rot="0">
            <a:off x="12039887" y="4541822"/>
            <a:ext cx="2436141" cy="3895262"/>
            <a:chOff x="0" y="0"/>
            <a:chExt cx="12162500" cy="19447201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-12700" y="-12700"/>
              <a:ext cx="12187900" cy="19472602"/>
            </a:xfrm>
            <a:custGeom>
              <a:avLst/>
              <a:gdLst/>
              <a:ahLst/>
              <a:cxnLst/>
              <a:rect r="r" b="b" t="t" l="l"/>
              <a:pathLst>
                <a:path h="19472602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18610272"/>
                  </a:lnTo>
                  <a:cubicBezTo>
                    <a:pt x="0" y="19082711"/>
                    <a:pt x="389890" y="19472602"/>
                    <a:pt x="862330" y="19472602"/>
                  </a:cubicBezTo>
                  <a:lnTo>
                    <a:pt x="11325570" y="19472602"/>
                  </a:lnTo>
                  <a:cubicBezTo>
                    <a:pt x="11798010" y="19472602"/>
                    <a:pt x="12187900" y="19082711"/>
                    <a:pt x="12187900" y="18610272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18610272"/>
                  </a:lnTo>
                  <a:cubicBezTo>
                    <a:pt x="11997400" y="18977302"/>
                    <a:pt x="11692600" y="19282102"/>
                    <a:pt x="11325570" y="19282102"/>
                  </a:cubicBezTo>
                  <a:lnTo>
                    <a:pt x="862330" y="19282102"/>
                  </a:lnTo>
                  <a:cubicBezTo>
                    <a:pt x="495300" y="19282102"/>
                    <a:pt x="190500" y="18977302"/>
                    <a:pt x="190500" y="18610272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4383DD"/>
            </a:solidFill>
          </p:spPr>
        </p:sp>
      </p:grpSp>
      <p:sp>
        <p:nvSpPr>
          <p:cNvPr name="TextBox 68" id="68"/>
          <p:cNvSpPr txBox="true"/>
          <p:nvPr/>
        </p:nvSpPr>
        <p:spPr>
          <a:xfrm rot="0">
            <a:off x="12380456" y="4954305"/>
            <a:ext cx="1809453" cy="754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3"/>
              </a:lnSpc>
              <a:spcBef>
                <a:spcPct val="0"/>
              </a:spcBef>
            </a:pPr>
            <a:r>
              <a:rPr lang="en-US" sz="2089" spc="-2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Predict the risk scores.</a:t>
            </a:r>
          </a:p>
        </p:txBody>
      </p:sp>
      <p:grpSp>
        <p:nvGrpSpPr>
          <p:cNvPr name="Group 69" id="69"/>
          <p:cNvGrpSpPr/>
          <p:nvPr/>
        </p:nvGrpSpPr>
        <p:grpSpPr>
          <a:xfrm rot="0">
            <a:off x="15185356" y="2138402"/>
            <a:ext cx="1855684" cy="1855684"/>
            <a:chOff x="0" y="0"/>
            <a:chExt cx="812800" cy="812800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B5B9F"/>
            </a:solidFill>
          </p:spPr>
        </p:sp>
        <p:sp>
          <p:nvSpPr>
            <p:cNvPr name="TextBox 71" id="71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72" id="72"/>
          <p:cNvGrpSpPr/>
          <p:nvPr/>
        </p:nvGrpSpPr>
        <p:grpSpPr>
          <a:xfrm rot="0">
            <a:off x="15421758" y="2374803"/>
            <a:ext cx="1382881" cy="1382881"/>
            <a:chOff x="0" y="0"/>
            <a:chExt cx="812800" cy="812800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5F8F8">
                <a:alpha val="69804"/>
              </a:srgbClr>
            </a:solidFill>
          </p:spPr>
        </p:sp>
        <p:sp>
          <p:nvSpPr>
            <p:cNvPr name="TextBox 74" id="74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000000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6</a:t>
              </a:r>
            </a:p>
          </p:txBody>
        </p:sp>
      </p:grpSp>
      <p:grpSp>
        <p:nvGrpSpPr>
          <p:cNvPr name="Group 75" id="75"/>
          <p:cNvGrpSpPr/>
          <p:nvPr/>
        </p:nvGrpSpPr>
        <p:grpSpPr>
          <a:xfrm rot="0">
            <a:off x="15947412" y="3961868"/>
            <a:ext cx="331573" cy="222939"/>
            <a:chOff x="0" y="0"/>
            <a:chExt cx="1930400" cy="1297940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2B5B9F"/>
            </a:solidFill>
          </p:spPr>
        </p:sp>
      </p:grpSp>
      <p:grpSp>
        <p:nvGrpSpPr>
          <p:cNvPr name="Group 77" id="77"/>
          <p:cNvGrpSpPr/>
          <p:nvPr/>
        </p:nvGrpSpPr>
        <p:grpSpPr>
          <a:xfrm rot="0">
            <a:off x="14895128" y="4523083"/>
            <a:ext cx="2649886" cy="3914000"/>
            <a:chOff x="0" y="0"/>
            <a:chExt cx="13229628" cy="19540754"/>
          </a:xfrm>
        </p:grpSpPr>
        <p:sp>
          <p:nvSpPr>
            <p:cNvPr name="Freeform 78" id="78"/>
            <p:cNvSpPr/>
            <p:nvPr/>
          </p:nvSpPr>
          <p:spPr>
            <a:xfrm flipH="false" flipV="false" rot="0">
              <a:off x="-12700" y="-12700"/>
              <a:ext cx="13255028" cy="19566155"/>
            </a:xfrm>
            <a:custGeom>
              <a:avLst/>
              <a:gdLst/>
              <a:ahLst/>
              <a:cxnLst/>
              <a:rect r="r" b="b" t="t" l="l"/>
              <a:pathLst>
                <a:path h="19566155" w="13255028">
                  <a:moveTo>
                    <a:pt x="12392699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18703824"/>
                  </a:lnTo>
                  <a:cubicBezTo>
                    <a:pt x="0" y="19176264"/>
                    <a:pt x="389890" y="19566155"/>
                    <a:pt x="862330" y="19566155"/>
                  </a:cubicBezTo>
                  <a:lnTo>
                    <a:pt x="12392699" y="19566155"/>
                  </a:lnTo>
                  <a:cubicBezTo>
                    <a:pt x="12865139" y="19566155"/>
                    <a:pt x="13255028" y="19176264"/>
                    <a:pt x="13255028" y="18703824"/>
                  </a:cubicBezTo>
                  <a:lnTo>
                    <a:pt x="13255028" y="862330"/>
                  </a:lnTo>
                  <a:cubicBezTo>
                    <a:pt x="13255028" y="389890"/>
                    <a:pt x="12865138" y="0"/>
                    <a:pt x="12392699" y="0"/>
                  </a:cubicBezTo>
                  <a:close/>
                  <a:moveTo>
                    <a:pt x="13064528" y="927100"/>
                  </a:moveTo>
                  <a:lnTo>
                    <a:pt x="13064528" y="18703824"/>
                  </a:lnTo>
                  <a:cubicBezTo>
                    <a:pt x="13064528" y="19070853"/>
                    <a:pt x="12759728" y="19375653"/>
                    <a:pt x="12392699" y="19375653"/>
                  </a:cubicBezTo>
                  <a:lnTo>
                    <a:pt x="862330" y="19375653"/>
                  </a:lnTo>
                  <a:cubicBezTo>
                    <a:pt x="495300" y="19375653"/>
                    <a:pt x="190500" y="19070853"/>
                    <a:pt x="190500" y="18703824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2392699" y="190500"/>
                  </a:lnTo>
                  <a:cubicBezTo>
                    <a:pt x="12759728" y="190500"/>
                    <a:pt x="13064528" y="495300"/>
                    <a:pt x="13064528" y="862330"/>
                  </a:cubicBezTo>
                  <a:lnTo>
                    <a:pt x="13064528" y="927100"/>
                  </a:lnTo>
                  <a:close/>
                </a:path>
              </a:pathLst>
            </a:custGeom>
            <a:solidFill>
              <a:srgbClr val="2B5B9F"/>
            </a:solidFill>
          </p:spPr>
        </p:sp>
      </p:grpSp>
      <p:sp>
        <p:nvSpPr>
          <p:cNvPr name="TextBox 79" id="79"/>
          <p:cNvSpPr txBox="true"/>
          <p:nvPr/>
        </p:nvSpPr>
        <p:spPr>
          <a:xfrm rot="0">
            <a:off x="15063358" y="4780803"/>
            <a:ext cx="2313426" cy="1535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3"/>
              </a:lnSpc>
              <a:spcBef>
                <a:spcPct val="0"/>
              </a:spcBef>
            </a:pPr>
            <a:r>
              <a:rPr lang="en-US" sz="2089" spc="-2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Perform and evaluate clustering for risk grouping.</a:t>
            </a:r>
          </a:p>
        </p:txBody>
      </p:sp>
      <p:sp>
        <p:nvSpPr>
          <p:cNvPr name="Freeform 80" id="80"/>
          <p:cNvSpPr/>
          <p:nvPr/>
        </p:nvSpPr>
        <p:spPr>
          <a:xfrm flipH="false" flipV="false" rot="0">
            <a:off x="14531574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8" y="0"/>
                </a:lnTo>
                <a:lnTo>
                  <a:pt x="308008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2055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10008" y="167728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1739" y="7751250"/>
            <a:ext cx="11508076" cy="1115999"/>
          </a:xfrm>
          <a:custGeom>
            <a:avLst/>
            <a:gdLst/>
            <a:ahLst/>
            <a:cxnLst/>
            <a:rect r="r" b="b" t="t" l="l"/>
            <a:pathLst>
              <a:path h="1115999" w="11508076">
                <a:moveTo>
                  <a:pt x="0" y="0"/>
                </a:moveTo>
                <a:lnTo>
                  <a:pt x="11508076" y="0"/>
                </a:lnTo>
                <a:lnTo>
                  <a:pt x="11508076" y="1115999"/>
                </a:lnTo>
                <a:lnTo>
                  <a:pt x="0" y="11159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915" r="0" b="-91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818401" y="1677281"/>
            <a:ext cx="6102680" cy="6356958"/>
          </a:xfrm>
          <a:custGeom>
            <a:avLst/>
            <a:gdLst/>
            <a:ahLst/>
            <a:cxnLst/>
            <a:rect r="r" b="b" t="t" l="l"/>
            <a:pathLst>
              <a:path h="6356958" w="6102680">
                <a:moveTo>
                  <a:pt x="0" y="0"/>
                </a:moveTo>
                <a:lnTo>
                  <a:pt x="6102680" y="0"/>
                </a:lnTo>
                <a:lnTo>
                  <a:pt x="6102680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53988" y="367527"/>
            <a:ext cx="9021440" cy="1394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33"/>
              </a:lnSpc>
            </a:pPr>
            <a:r>
              <a:rPr lang="en-US" sz="8095" b="true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PREPROCESSING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6051" y="2664214"/>
            <a:ext cx="9681356" cy="3862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41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Removed highly correlated features (e.g., histogram_mode, histogram_median)</a:t>
            </a:r>
          </a:p>
          <a:p>
            <a:pPr algn="l" marL="734059" indent="-367030" lvl="1">
              <a:lnSpc>
                <a:spcPts val="441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Handled outliers using the IQR method</a:t>
            </a:r>
          </a:p>
          <a:p>
            <a:pPr algn="l" marL="734059" indent="-367030" lvl="1">
              <a:lnSpc>
                <a:spcPts val="441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Standardized all features using StandardScaler</a:t>
            </a:r>
          </a:p>
          <a:p>
            <a:pPr algn="l" marL="734059" indent="-367030" lvl="1">
              <a:lnSpc>
                <a:spcPts val="441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Ensured better model generalization and convergence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36776" y="8078745"/>
            <a:ext cx="9445048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Fig : Outliers in the dataset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010008" y="1677281"/>
            <a:ext cx="7666059" cy="6631969"/>
          </a:xfrm>
          <a:custGeom>
            <a:avLst/>
            <a:gdLst/>
            <a:ahLst/>
            <a:cxnLst/>
            <a:rect r="r" b="b" t="t" l="l"/>
            <a:pathLst>
              <a:path h="6631969" w="7666059">
                <a:moveTo>
                  <a:pt x="0" y="0"/>
                </a:moveTo>
                <a:lnTo>
                  <a:pt x="7666059" y="0"/>
                </a:lnTo>
                <a:lnTo>
                  <a:pt x="7666059" y="6631969"/>
                </a:lnTo>
                <a:lnTo>
                  <a:pt x="0" y="663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56051" y="1980406"/>
            <a:ext cx="8599725" cy="778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Used PCA to generate a composite fetal distress score</a:t>
            </a:r>
          </a:p>
          <a:p>
            <a:pPr algn="just">
              <a:lnSpc>
                <a:spcPts val="4759"/>
              </a:lnSpc>
            </a:pP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Tr</a:t>
            </a: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ansformed score to [0, 100] using MinMaxScaler</a:t>
            </a:r>
          </a:p>
          <a:p>
            <a:pPr algn="just">
              <a:lnSpc>
                <a:spcPts val="4759"/>
              </a:lnSpc>
            </a:pP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Result: A continuous risk score replacing categorical labels</a:t>
            </a:r>
          </a:p>
          <a:p>
            <a:pPr algn="just">
              <a:lnSpc>
                <a:spcPts val="4759"/>
              </a:lnSpc>
            </a:pPr>
          </a:p>
          <a:p>
            <a:pPr algn="just"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This score becomes the target variable for all models.</a:t>
            </a: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255776" y="2503611"/>
            <a:ext cx="7606044" cy="5447829"/>
          </a:xfrm>
          <a:custGeom>
            <a:avLst/>
            <a:gdLst/>
            <a:ahLst/>
            <a:cxnLst/>
            <a:rect r="r" b="b" t="t" l="l"/>
            <a:pathLst>
              <a:path h="5447829" w="7606044">
                <a:moveTo>
                  <a:pt x="0" y="0"/>
                </a:moveTo>
                <a:lnTo>
                  <a:pt x="7606044" y="0"/>
                </a:lnTo>
                <a:lnTo>
                  <a:pt x="7606044" y="5447829"/>
                </a:lnTo>
                <a:lnTo>
                  <a:pt x="0" y="54478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81896" y="527931"/>
            <a:ext cx="15329093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b="true" sz="8000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RISK SCORE ENGINEERING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88465" y="8078745"/>
            <a:ext cx="9445048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Fig : Distribution of risk scores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6393"/>
            <a:ext cx="15728030" cy="1050607"/>
            <a:chOff x="0" y="0"/>
            <a:chExt cx="4142362" cy="2767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2362" cy="276703"/>
            </a:xfrm>
            <a:custGeom>
              <a:avLst/>
              <a:gdLst/>
              <a:ahLst/>
              <a:cxnLst/>
              <a:rect r="r" b="b" t="t" l="l"/>
              <a:pathLst>
                <a:path h="276703" w="4142362">
                  <a:moveTo>
                    <a:pt x="0" y="0"/>
                  </a:moveTo>
                  <a:lnTo>
                    <a:pt x="4142362" y="0"/>
                  </a:lnTo>
                  <a:lnTo>
                    <a:pt x="4142362" y="276703"/>
                  </a:lnTo>
                  <a:lnTo>
                    <a:pt x="0" y="276703"/>
                  </a:lnTo>
                  <a:close/>
                </a:path>
              </a:pathLst>
            </a:custGeom>
            <a:solidFill>
              <a:srgbClr val="1B44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42362" cy="314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338789" y="9236393"/>
            <a:ext cx="8757453" cy="7571877"/>
          </a:xfrm>
          <a:custGeom>
            <a:avLst/>
            <a:gdLst/>
            <a:ahLst/>
            <a:cxnLst/>
            <a:rect r="r" b="b" t="t" l="l"/>
            <a:pathLst>
              <a:path h="7571877" w="8757453">
                <a:moveTo>
                  <a:pt x="0" y="0"/>
                </a:moveTo>
                <a:lnTo>
                  <a:pt x="8757453" y="0"/>
                </a:lnTo>
                <a:lnTo>
                  <a:pt x="8757453" y="7571877"/>
                </a:lnTo>
                <a:lnTo>
                  <a:pt x="0" y="7571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689358" y="381839"/>
            <a:ext cx="15329093" cy="99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99"/>
              </a:lnSpc>
              <a:spcBef>
                <a:spcPct val="0"/>
              </a:spcBef>
            </a:pPr>
            <a:r>
              <a:rPr lang="en-US" b="true" sz="6999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REGRESSION MODELS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4469" y="2578055"/>
            <a:ext cx="9716873" cy="639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Ridge Regression: </a:t>
            </a:r>
          </a:p>
          <a:p>
            <a:pPr algn="just" marL="1295400" indent="-431800" lvl="2">
              <a:lnSpc>
                <a:spcPts val="4200"/>
              </a:lnSpc>
              <a:buAutoNum type="alphaL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Implemented using matrix operations with L2 regularization and bias term.</a:t>
            </a:r>
          </a:p>
          <a:p>
            <a:pPr algn="just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Random Forest: </a:t>
            </a:r>
          </a:p>
          <a:p>
            <a:pPr algn="just" marL="1295400" indent="-431800" lvl="2">
              <a:lnSpc>
                <a:spcPts val="4200"/>
              </a:lnSpc>
              <a:buAutoNum type="alphaL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Built from scratch using bootstrapped sampling and an ensemble of decision trees.</a:t>
            </a:r>
          </a:p>
          <a:p>
            <a:pPr algn="just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XGBoost: </a:t>
            </a:r>
          </a:p>
          <a:p>
            <a:pPr algn="just" marL="1295400" indent="-431800" lvl="2">
              <a:lnSpc>
                <a:spcPts val="4200"/>
              </a:lnSpc>
              <a:buAutoNum type="alphaL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Custom boosting implementation that sequentially adds trees to minimize residuals.</a:t>
            </a:r>
          </a:p>
          <a:p>
            <a:pPr algn="just">
              <a:lnSpc>
                <a:spcPts val="4200"/>
              </a:lnSpc>
            </a:pPr>
          </a:p>
          <a:p>
            <a:pPr algn="just">
              <a:lnSpc>
                <a:spcPts val="42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11436" y="1797276"/>
            <a:ext cx="582937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Custom implementations 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2752" y="2714625"/>
            <a:ext cx="7712093" cy="479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Used scikit-learn for:</a:t>
            </a:r>
          </a:p>
          <a:p>
            <a:pPr algn="just" marL="1295400" indent="-431800" lvl="2">
              <a:lnSpc>
                <a:spcPts val="4200"/>
              </a:lnSpc>
              <a:buAutoNum type="alphaL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Ridge Regression (Ridge)</a:t>
            </a:r>
          </a:p>
          <a:p>
            <a:pPr algn="l" marL="1295400" indent="-431800" lvl="2">
              <a:lnSpc>
                <a:spcPts val="4200"/>
              </a:lnSpc>
              <a:buAutoNum type="alphaL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Random Forest (RandomForestRegressor)</a:t>
            </a:r>
          </a:p>
          <a:p>
            <a:pPr algn="just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Used xgb</a:t>
            </a: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oost library for:</a:t>
            </a:r>
          </a:p>
          <a:p>
            <a:pPr algn="l" marL="1295400" indent="-431800" lvl="2">
              <a:lnSpc>
                <a:spcPts val="4200"/>
              </a:lnSpc>
              <a:buAutoNum type="alphaLcPeriod" startAt="1"/>
            </a:pPr>
            <a:r>
              <a:rPr lang="en-US" sz="3000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XGBoost Regressor (XGBRegressor)</a:t>
            </a:r>
          </a:p>
          <a:p>
            <a:pPr algn="just">
              <a:lnSpc>
                <a:spcPts val="4200"/>
              </a:lnSpc>
            </a:pPr>
          </a:p>
          <a:p>
            <a:pPr algn="just">
              <a:lnSpc>
                <a:spcPts val="420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047604" y="1797276"/>
            <a:ext cx="61458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Standard</a:t>
            </a:r>
            <a:r>
              <a:rPr lang="en-US" sz="33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implementations :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DAFh3UfY7rQ</dc:identifier>
  <dcterms:modified xsi:type="dcterms:W3CDTF">2011-08-01T06:04:30Z</dcterms:modified>
  <cp:revision>1</cp:revision>
  <dc:title>Classification of fetal health using machine learning a comparative study</dc:title>
</cp:coreProperties>
</file>

<file path=docProps/thumbnail.jpeg>
</file>